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0"/>
  </p:notesMasterIdLst>
  <p:handoutMasterIdLst>
    <p:handoutMasterId r:id="rId21"/>
  </p:handoutMasterIdLst>
  <p:sldIdLst>
    <p:sldId id="257" r:id="rId2"/>
    <p:sldId id="259" r:id="rId3"/>
    <p:sldId id="261" r:id="rId4"/>
    <p:sldId id="262" r:id="rId5"/>
    <p:sldId id="263" r:id="rId6"/>
    <p:sldId id="264" r:id="rId7"/>
    <p:sldId id="267" r:id="rId8"/>
    <p:sldId id="268" r:id="rId9"/>
    <p:sldId id="266" r:id="rId10"/>
    <p:sldId id="269" r:id="rId11"/>
    <p:sldId id="270" r:id="rId12"/>
    <p:sldId id="271" r:id="rId13"/>
    <p:sldId id="272" r:id="rId14"/>
    <p:sldId id="273" r:id="rId15"/>
    <p:sldId id="274" r:id="rId16"/>
    <p:sldId id="275" r:id="rId17"/>
    <p:sldId id="276" r:id="rId18"/>
    <p:sldId id="277" r:id="rId19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8EAE33D-2D9D-4B68-98D6-70554A88355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13FFEC7-0C7E-43C6-A5D6-B09193F9E2A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1/9/2022 am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83183EE-64A6-4368-9E15-FAE1F253B62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F3650C-26F9-4E30-BE4B-41C1451E0CF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3EADC988-09EB-4F8B-A902-D58A60B1FA27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0620155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1/9/2022 am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2"/>
          </a:xfrm>
          <a:prstGeom prst="rect">
            <a:avLst/>
          </a:prstGeom>
        </p:spPr>
        <p:txBody>
          <a:bodyPr vert="horz" lIns="96657" tIns="48329" rIns="96657" bIns="4832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5BBBB754-B016-4948-A3EE-4D25659203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973757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>
            <a:extLst>
              <a:ext uri="{FF2B5EF4-FFF2-40B4-BE49-F238E27FC236}">
                <a16:creationId xmlns:a16="http://schemas.microsoft.com/office/drawing/2014/main" id="{302B401E-D9BF-4B2A-8868-6E7222125EB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497013" y="1200150"/>
            <a:ext cx="4321175" cy="3240088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>
            <a:extLst>
              <a:ext uri="{FF2B5EF4-FFF2-40B4-BE49-F238E27FC236}">
                <a16:creationId xmlns:a16="http://schemas.microsoft.com/office/drawing/2014/main" id="{B3EC8BC5-FBF4-47AF-B8D0-34517CA0CC7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/>
          </a:p>
        </p:txBody>
      </p:sp>
      <p:sp>
        <p:nvSpPr>
          <p:cNvPr id="30724" name="Slide Number Placeholder 3">
            <a:extLst>
              <a:ext uri="{FF2B5EF4-FFF2-40B4-BE49-F238E27FC236}">
                <a16:creationId xmlns:a16="http://schemas.microsoft.com/office/drawing/2014/main" id="{E51AC2C3-6D95-4956-9AF3-B5D79DC516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85343" indent="-302055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208221" indent="-241645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91509" indent="-241645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174797" indent="-241645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658085" indent="-24164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3141373" indent="-24164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624661" indent="-24164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4107949" indent="-24164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fld id="{2F83C0D0-2E8D-4074-9F55-3DFE49017618}" type="slidenum">
              <a:rPr lang="en-US" altLang="en-US">
                <a:latin typeface="Calibri" panose="020F0502020204030204" pitchFamily="34" charset="0"/>
              </a:rPr>
              <a:pPr/>
              <a:t>1</a:t>
            </a:fld>
            <a:endParaRPr lang="en-US" altLang="en-US">
              <a:latin typeface="Calibri" panose="020F0502020204030204" pitchFamily="34" charset="0"/>
            </a:endParaRPr>
          </a:p>
        </p:txBody>
      </p:sp>
      <p:sp>
        <p:nvSpPr>
          <p:cNvPr id="30725" name="Date Placeholder 4">
            <a:extLst>
              <a:ext uri="{FF2B5EF4-FFF2-40B4-BE49-F238E27FC236}">
                <a16:creationId xmlns:a16="http://schemas.microsoft.com/office/drawing/2014/main" id="{22548F9A-8D56-4244-A6AF-F3469FB2C916}"/>
              </a:ext>
            </a:extLst>
          </p:cNvPr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1pPr>
            <a:lvl2pPr marL="785343" indent="-302055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2pPr>
            <a:lvl3pPr marL="1208221" indent="-241645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3pPr>
            <a:lvl4pPr marL="1691509" indent="-241645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4pPr>
            <a:lvl5pPr marL="2174797" indent="-241645"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5pPr>
            <a:lvl6pPr marL="2658085" indent="-24164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6pPr>
            <a:lvl7pPr marL="3141373" indent="-24164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7pPr>
            <a:lvl8pPr marL="3624661" indent="-24164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8pPr>
            <a:lvl9pPr marL="4107949" indent="-24164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nstantia" panose="02030602050306030303" pitchFamily="18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latin typeface="Calibri" panose="020F0502020204030204" pitchFamily="34" charset="0"/>
              </a:rPr>
              <a:t>1/9/2022 am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CC3D0B6-B4F0-4031-A564-9CC71738339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Micky Galloway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E78D3-26D0-4B0A-A549-D933F9148B0D}" type="datetimeFigureOut">
              <a:rPr lang="en-US" smtClean="0"/>
              <a:t>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9A3B9-D4E9-4FC3-9BB3-26EE704AA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928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E78D3-26D0-4B0A-A549-D933F9148B0D}" type="datetimeFigureOut">
              <a:rPr lang="en-US" smtClean="0"/>
              <a:t>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9A3B9-D4E9-4FC3-9BB3-26EE704AA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553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E78D3-26D0-4B0A-A549-D933F9148B0D}" type="datetimeFigureOut">
              <a:rPr lang="en-US" smtClean="0"/>
              <a:t>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9A3B9-D4E9-4FC3-9BB3-26EE704AA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562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E78D3-26D0-4B0A-A549-D933F9148B0D}" type="datetimeFigureOut">
              <a:rPr lang="en-US" smtClean="0"/>
              <a:t>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9A3B9-D4E9-4FC3-9BB3-26EE704AA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045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E78D3-26D0-4B0A-A549-D933F9148B0D}" type="datetimeFigureOut">
              <a:rPr lang="en-US" smtClean="0"/>
              <a:t>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9A3B9-D4E9-4FC3-9BB3-26EE704AA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94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E78D3-26D0-4B0A-A549-D933F9148B0D}" type="datetimeFigureOut">
              <a:rPr lang="en-US" smtClean="0"/>
              <a:t>1/8/2022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9A3B9-D4E9-4FC3-9BB3-26EE704AA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962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E78D3-26D0-4B0A-A549-D933F9148B0D}" type="datetimeFigureOut">
              <a:rPr lang="en-US" smtClean="0"/>
              <a:t>1/8/2022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9A3B9-D4E9-4FC3-9BB3-26EE704AA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654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E78D3-26D0-4B0A-A549-D933F9148B0D}" type="datetimeFigureOut">
              <a:rPr lang="en-US" smtClean="0"/>
              <a:t>1/8/2022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9A3B9-D4E9-4FC3-9BB3-26EE704AA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E78D3-26D0-4B0A-A549-D933F9148B0D}" type="datetimeFigureOut">
              <a:rPr lang="en-US" smtClean="0"/>
              <a:t>1/8/2022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9A3B9-D4E9-4FC3-9BB3-26EE704AA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54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E78D3-26D0-4B0A-A549-D933F9148B0D}" type="datetimeFigureOut">
              <a:rPr lang="en-US" smtClean="0"/>
              <a:t>1/8/2022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9A3B9-D4E9-4FC3-9BB3-26EE704AA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238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E78D3-26D0-4B0A-A549-D933F9148B0D}" type="datetimeFigureOut">
              <a:rPr lang="en-US" smtClean="0"/>
              <a:t>1/8/2022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A9A3B9-D4E9-4FC3-9BB3-26EE704AA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182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EE78D3-26D0-4B0A-A549-D933F9148B0D}" type="datetimeFigureOut">
              <a:rPr lang="en-US" smtClean="0"/>
              <a:t>1/8/2022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A9A3B9-D4E9-4FC3-9BB3-26EE704AA1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35668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845D2-1BCB-427B-96AA-12661939C5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844284"/>
            <a:ext cx="7772400" cy="840230"/>
          </a:xfrm>
        </p:spPr>
        <p:txBody>
          <a:bodyPr>
            <a:spAutoFit/>
          </a:bodyPr>
          <a:lstStyle/>
          <a:p>
            <a:pPr>
              <a:defRPr/>
            </a:pPr>
            <a:r>
              <a:rPr sz="5400" b="1" dirty="0"/>
              <a:t>Overcoming Satan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BD1EB9D-E80D-4A4E-A344-E8BBC56989C0}"/>
              </a:ext>
            </a:extLst>
          </p:cNvPr>
          <p:cNvSpPr txBox="1"/>
          <p:nvPr/>
        </p:nvSpPr>
        <p:spPr>
          <a:xfrm>
            <a:off x="778592" y="3335286"/>
            <a:ext cx="767960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 Peter 5:8-9, </a:t>
            </a:r>
            <a:r>
              <a:rPr lang="en-US" sz="2800" i="1" dirty="0"/>
              <a:t>“Be sober, be watchful: your adversary the devil, as a roaring lion, walketh about, seeking whom he may devour, whom withstand stedfast in your faith, knowing that the same sufferings are accomplished in your brethren who are in the world.”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311E799-70CF-4DD0-9E87-EA9CD8B46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77044"/>
            <a:ext cx="7886700" cy="701731"/>
          </a:xfrm>
        </p:spPr>
        <p:txBody>
          <a:bodyPr>
            <a:spAutoFit/>
          </a:bodyPr>
          <a:lstStyle/>
          <a:p>
            <a:pPr algn="r">
              <a:defRPr/>
            </a:pPr>
            <a:r>
              <a:rPr b="1" dirty="0">
                <a:solidFill>
                  <a:srgbClr val="FFFF00"/>
                </a:solidFill>
              </a:rPr>
              <a:t>Stay Out Of Harm’s Way!</a:t>
            </a:r>
          </a:p>
        </p:txBody>
      </p:sp>
      <p:sp>
        <p:nvSpPr>
          <p:cNvPr id="19458" name="Content Placeholder 1">
            <a:extLst>
              <a:ext uri="{FF2B5EF4-FFF2-40B4-BE49-F238E27FC236}">
                <a16:creationId xmlns:a16="http://schemas.microsoft.com/office/drawing/2014/main" id="{03BF3AE0-8CEC-4109-8C13-B6AF5140B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524000"/>
            <a:ext cx="8382000" cy="4150880"/>
          </a:xfrm>
        </p:spPr>
        <p:txBody>
          <a:bodyPr>
            <a:spAutoFit/>
          </a:bodyPr>
          <a:lstStyle/>
          <a:p>
            <a:pPr>
              <a:buFont typeface="Wingdings 2" panose="05020102010507070707" pitchFamily="18" charset="2"/>
              <a:buNone/>
            </a:pPr>
            <a:r>
              <a:rPr lang="en-US" altLang="en-US" sz="3200" dirty="0"/>
              <a:t>Ephesians 4:26-27, </a:t>
            </a:r>
            <a:r>
              <a:rPr lang="en-US" altLang="en-US" sz="3200" i="1" dirty="0"/>
              <a:t>“Be ye angry, and sin not: let not the sun go down upon your wrath: </a:t>
            </a:r>
            <a:r>
              <a:rPr lang="en-US" altLang="en-US" sz="3200" i="1" dirty="0">
                <a:solidFill>
                  <a:srgbClr val="FFFF00"/>
                </a:solidFill>
              </a:rPr>
              <a:t>neither give place to the devil</a:t>
            </a:r>
            <a:r>
              <a:rPr lang="en-US" altLang="en-US" sz="3200" i="1" dirty="0"/>
              <a:t>.”</a:t>
            </a:r>
          </a:p>
          <a:p>
            <a:pPr>
              <a:buFont typeface="Wingdings 2" panose="05020102010507070707" pitchFamily="18" charset="2"/>
              <a:buNone/>
            </a:pPr>
            <a:endParaRPr lang="en-US" altLang="en-US" sz="3200" dirty="0"/>
          </a:p>
          <a:p>
            <a:pPr algn="ctr">
              <a:buFont typeface="Wingdings 2" panose="05020102010507070707" pitchFamily="18" charset="2"/>
              <a:buNone/>
            </a:pPr>
            <a:r>
              <a:rPr lang="en-US" altLang="en-US" sz="3200" b="1" dirty="0"/>
              <a:t>Why give him the advantage?</a:t>
            </a:r>
          </a:p>
          <a:p>
            <a:pPr>
              <a:buFont typeface="Wingdings 2" panose="05020102010507070707" pitchFamily="18" charset="2"/>
              <a:buNone/>
            </a:pPr>
            <a:endParaRPr lang="en-US" altLang="en-US" sz="3200" dirty="0"/>
          </a:p>
          <a:p>
            <a:pPr>
              <a:buFont typeface="Wingdings 2" panose="05020102010507070707" pitchFamily="18" charset="2"/>
              <a:buNone/>
            </a:pPr>
            <a:r>
              <a:rPr lang="en-US" altLang="en-US" sz="3200" dirty="0"/>
              <a:t>Romans 13:13-14, </a:t>
            </a:r>
            <a:r>
              <a:rPr lang="en-US" altLang="en-US" sz="3200" i="1" dirty="0"/>
              <a:t>“</a:t>
            </a:r>
            <a:r>
              <a:rPr lang="en-US" altLang="en-US" sz="3200" i="1" dirty="0">
                <a:solidFill>
                  <a:srgbClr val="FFFF00"/>
                </a:solidFill>
              </a:rPr>
              <a:t>Make no provision for the flesh</a:t>
            </a:r>
            <a:r>
              <a:rPr lang="en-US" altLang="en-US" sz="3200" i="1" dirty="0"/>
              <a:t>”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1F723BB-CF7F-49B0-8A86-B445AD7D4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77044"/>
            <a:ext cx="7886700" cy="701731"/>
          </a:xfrm>
        </p:spPr>
        <p:txBody>
          <a:bodyPr>
            <a:spAutoFit/>
          </a:bodyPr>
          <a:lstStyle/>
          <a:p>
            <a:pPr algn="r">
              <a:defRPr/>
            </a:pPr>
            <a:r>
              <a:rPr b="1" dirty="0">
                <a:solidFill>
                  <a:srgbClr val="FFFF00"/>
                </a:solidFill>
              </a:rPr>
              <a:t>Thinking Clearly</a:t>
            </a:r>
            <a:r>
              <a:rPr lang="en-US" b="1" dirty="0">
                <a:solidFill>
                  <a:srgbClr val="FFFF00"/>
                </a:solidFill>
              </a:rPr>
              <a:t>!</a:t>
            </a:r>
            <a:endParaRPr b="1" dirty="0">
              <a:solidFill>
                <a:srgbClr val="FFFF00"/>
              </a:solidFill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937BB4-B498-4C5B-BBF0-B20EFD7746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691541"/>
          </a:xfrm>
        </p:spPr>
        <p:txBody>
          <a:bodyPr>
            <a:spAutoFit/>
          </a:bodyPr>
          <a:lstStyle/>
          <a:p>
            <a:pPr marL="274320" indent="-274320">
              <a:buNone/>
              <a:defRPr/>
            </a:pPr>
            <a:r>
              <a:rPr lang="en-US" sz="3200" i="1" dirty="0"/>
              <a:t>“</a:t>
            </a:r>
            <a:r>
              <a:rPr lang="en-US" sz="3200" i="1" dirty="0">
                <a:solidFill>
                  <a:srgbClr val="FFFF00"/>
                </a:solidFill>
              </a:rPr>
              <a:t>Be sober, be on the alert</a:t>
            </a:r>
            <a:r>
              <a:rPr lang="en-US" sz="3200" i="1" dirty="0"/>
              <a:t>”</a:t>
            </a:r>
            <a:r>
              <a:rPr lang="en-US" sz="3200" dirty="0"/>
              <a:t> NASV 1 Peter 5:8</a:t>
            </a:r>
          </a:p>
          <a:p>
            <a:pPr marL="274320" indent="-274320">
              <a:buNone/>
              <a:defRPr/>
            </a:pPr>
            <a:endParaRPr lang="en-US" sz="1600" dirty="0"/>
          </a:p>
          <a:p>
            <a:pPr>
              <a:defRPr/>
            </a:pPr>
            <a:r>
              <a:rPr lang="en-US" sz="3200" dirty="0"/>
              <a:t>The battlefield. 2 Corinthians 10:3-5</a:t>
            </a:r>
          </a:p>
          <a:p>
            <a:pPr marL="274320" indent="-274320">
              <a:buNone/>
              <a:defRPr/>
            </a:pPr>
            <a:endParaRPr lang="en-US" sz="1800" dirty="0"/>
          </a:p>
          <a:p>
            <a:pPr>
              <a:defRPr/>
            </a:pPr>
            <a:r>
              <a:rPr lang="en-US" sz="3200" dirty="0"/>
              <a:t>How often do we think about what and how he is attacking us?</a:t>
            </a:r>
          </a:p>
          <a:p>
            <a:pPr marL="274320" indent="-274320">
              <a:buNone/>
              <a:defRPr/>
            </a:pPr>
            <a:endParaRPr lang="en-US" sz="1600" dirty="0"/>
          </a:p>
          <a:p>
            <a:pPr>
              <a:defRPr/>
            </a:pPr>
            <a:r>
              <a:rPr lang="en-US" sz="3200" dirty="0"/>
              <a:t>What is our mind-set? Romans 8:6-8</a:t>
            </a:r>
          </a:p>
          <a:p>
            <a:pPr marL="274320" indent="-274320">
              <a:buNone/>
              <a:defRPr/>
            </a:pPr>
            <a:endParaRPr lang="en-US" sz="1600" dirty="0"/>
          </a:p>
          <a:p>
            <a:pPr>
              <a:defRPr/>
            </a:pPr>
            <a:r>
              <a:rPr lang="en-US" sz="3200" dirty="0"/>
              <a:t>It’s time to wake up! 1 Thessalonians 5:4-8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D826B85-9A4F-467B-BC56-0D147E3D41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77044"/>
            <a:ext cx="7886700" cy="701731"/>
          </a:xfrm>
        </p:spPr>
        <p:txBody>
          <a:bodyPr>
            <a:spAutoFit/>
          </a:bodyPr>
          <a:lstStyle/>
          <a:p>
            <a:pPr algn="r">
              <a:defRPr/>
            </a:pPr>
            <a:r>
              <a:rPr b="1" dirty="0">
                <a:solidFill>
                  <a:srgbClr val="FFFF00"/>
                </a:solidFill>
              </a:rPr>
              <a:t>God’s Word Works</a:t>
            </a:r>
            <a:r>
              <a:rPr lang="en-US" b="1" dirty="0">
                <a:solidFill>
                  <a:srgbClr val="FFFF00"/>
                </a:solidFill>
              </a:rPr>
              <a:t>!</a:t>
            </a:r>
            <a:endParaRPr b="1" dirty="0">
              <a:solidFill>
                <a:srgbClr val="FFFF00"/>
              </a:solidFill>
            </a:endParaRPr>
          </a:p>
        </p:txBody>
      </p:sp>
      <p:sp>
        <p:nvSpPr>
          <p:cNvPr id="21506" name="Content Placeholder 1">
            <a:extLst>
              <a:ext uri="{FF2B5EF4-FFF2-40B4-BE49-F238E27FC236}">
                <a16:creationId xmlns:a16="http://schemas.microsoft.com/office/drawing/2014/main" id="{EDF31678-0DE9-4293-B7A9-FAA8DA6FB5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63566"/>
          </a:xfrm>
        </p:spPr>
        <p:txBody>
          <a:bodyPr>
            <a:spAutoFit/>
          </a:bodyPr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altLang="en-US" sz="3200" i="1" dirty="0"/>
              <a:t>“</a:t>
            </a:r>
            <a:r>
              <a:rPr lang="en-US" altLang="en-US" sz="3200" i="1" dirty="0">
                <a:solidFill>
                  <a:srgbClr val="FFFF00"/>
                </a:solidFill>
              </a:rPr>
              <a:t>I commend you to</a:t>
            </a:r>
            <a:r>
              <a:rPr lang="en-US" altLang="en-US" sz="3200" i="1" dirty="0"/>
              <a:t> …”</a:t>
            </a:r>
            <a:r>
              <a:rPr lang="en-US" altLang="en-US" sz="3200" dirty="0"/>
              <a:t> Acts 20:32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altLang="en-US" sz="3200" dirty="0"/>
              <a:t>God said it will work! Isaiah 55:10-11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altLang="en-US" sz="3200" dirty="0"/>
              <a:t>Are we </a:t>
            </a:r>
            <a:r>
              <a:rPr lang="en-US" altLang="en-US" sz="3200" i="1" dirty="0"/>
              <a:t>“</a:t>
            </a:r>
            <a:r>
              <a:rPr lang="en-US" altLang="en-US" sz="3200" i="1" dirty="0">
                <a:solidFill>
                  <a:srgbClr val="FFFF00"/>
                </a:solidFill>
              </a:rPr>
              <a:t>able to call these things to mind</a:t>
            </a:r>
            <a:r>
              <a:rPr lang="en-US" altLang="en-US" sz="3200" i="1" dirty="0"/>
              <a:t>” </a:t>
            </a:r>
            <a:r>
              <a:rPr lang="en-US" altLang="en-US" sz="3200" dirty="0"/>
              <a:t>when we need them? 2 Peter 1:15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altLang="en-US" sz="3200" dirty="0"/>
              <a:t>Only if we spend the time and make the effort! </a:t>
            </a:r>
            <a:br>
              <a:rPr lang="en-US" altLang="en-US" sz="3200" dirty="0"/>
            </a:br>
            <a:r>
              <a:rPr lang="en-US" altLang="en-US" sz="3200" dirty="0"/>
              <a:t>2 Timothy 2:15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D4E2CAE-F951-492C-B239-4388313620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77044"/>
            <a:ext cx="7886700" cy="701731"/>
          </a:xfrm>
        </p:spPr>
        <p:txBody>
          <a:bodyPr>
            <a:spAutoFit/>
          </a:bodyPr>
          <a:lstStyle/>
          <a:p>
            <a:pPr algn="r">
              <a:defRPr/>
            </a:pPr>
            <a:r>
              <a:rPr b="1" dirty="0">
                <a:solidFill>
                  <a:srgbClr val="FFFF00"/>
                </a:solidFill>
              </a:rPr>
              <a:t>Did You Think To Pray?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D34B16A-1770-426B-91E2-9623A402EA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111" y="1524000"/>
            <a:ext cx="8804635" cy="2748445"/>
          </a:xfrm>
        </p:spPr>
        <p:txBody>
          <a:bodyPr wrap="square">
            <a:spAutoFit/>
          </a:bodyPr>
          <a:lstStyle/>
          <a:p>
            <a:pPr marL="274320" indent="-274320">
              <a:buNone/>
              <a:defRPr/>
            </a:pPr>
            <a:r>
              <a:rPr lang="en-US" sz="3200" i="1" dirty="0"/>
              <a:t>“</a:t>
            </a:r>
            <a:r>
              <a:rPr lang="en-US" sz="3200" i="1" dirty="0">
                <a:solidFill>
                  <a:srgbClr val="FFFF00"/>
                </a:solidFill>
              </a:rPr>
              <a:t>Pray at all seasons</a:t>
            </a:r>
            <a:r>
              <a:rPr lang="en-US" sz="3200" i="1" dirty="0"/>
              <a:t>”</a:t>
            </a:r>
            <a:r>
              <a:rPr lang="en-US" sz="3200" dirty="0"/>
              <a:t> – Ephesians 6:18</a:t>
            </a:r>
            <a:br>
              <a:rPr lang="en-US" sz="3200" dirty="0"/>
            </a:br>
            <a:r>
              <a:rPr lang="en-US" sz="3200" dirty="0"/>
              <a:t>“on every occasion” (Vincent)</a:t>
            </a:r>
          </a:p>
          <a:p>
            <a:pPr marL="274320" indent="-274320">
              <a:buNone/>
              <a:defRPr/>
            </a:pPr>
            <a:endParaRPr lang="en-US" dirty="0"/>
          </a:p>
          <a:p>
            <a:pPr marL="274320" indent="-274320" algn="ctr">
              <a:buNone/>
              <a:defRPr/>
            </a:pPr>
            <a:r>
              <a:rPr lang="en-US" sz="4000" b="1" dirty="0">
                <a:latin typeface="+mj-lt"/>
              </a:rPr>
              <a:t>Strength From Our Brethren</a:t>
            </a:r>
          </a:p>
          <a:p>
            <a:pPr marL="274320" indent="-274320">
              <a:buNone/>
              <a:defRPr/>
            </a:pPr>
            <a:r>
              <a:rPr lang="en-US" sz="3200" dirty="0">
                <a:latin typeface="+mj-lt"/>
              </a:rPr>
              <a:t>Strength in the “</a:t>
            </a:r>
            <a:r>
              <a:rPr lang="en-US" sz="3200" dirty="0">
                <a:solidFill>
                  <a:srgbClr val="FFFF00"/>
                </a:solidFill>
                <a:latin typeface="+mj-lt"/>
              </a:rPr>
              <a:t>right</a:t>
            </a:r>
            <a:r>
              <a:rPr lang="en-US" sz="3200" dirty="0">
                <a:latin typeface="+mj-lt"/>
              </a:rPr>
              <a:t>” numbers – Ecclesiastes 4:9-12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64D63FC-4BD5-4CA5-BFB0-301BF835E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52836"/>
            <a:ext cx="7886700" cy="701731"/>
          </a:xfrm>
        </p:spPr>
        <p:txBody>
          <a:bodyPr>
            <a:spAutoFit/>
          </a:bodyPr>
          <a:lstStyle/>
          <a:p>
            <a:pPr algn="r">
              <a:defRPr/>
            </a:pPr>
            <a:r>
              <a:rPr b="1" dirty="0">
                <a:solidFill>
                  <a:srgbClr val="FFFF00"/>
                </a:solidFill>
              </a:rPr>
              <a:t>Put Your Hand To The Plow</a:t>
            </a:r>
            <a:r>
              <a:rPr lang="en-US" b="1" dirty="0">
                <a:solidFill>
                  <a:srgbClr val="FFFF00"/>
                </a:solidFill>
              </a:rPr>
              <a:t>!</a:t>
            </a:r>
            <a:endParaRPr b="1" dirty="0">
              <a:solidFill>
                <a:srgbClr val="FFFF00"/>
              </a:solidFill>
            </a:endParaRPr>
          </a:p>
        </p:txBody>
      </p:sp>
      <p:sp>
        <p:nvSpPr>
          <p:cNvPr id="23554" name="Content Placeholder 1">
            <a:extLst>
              <a:ext uri="{FF2B5EF4-FFF2-40B4-BE49-F238E27FC236}">
                <a16:creationId xmlns:a16="http://schemas.microsoft.com/office/drawing/2014/main" id="{0BEA6303-ADBC-472B-B6C3-1354FC4AC3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267" y="967818"/>
            <a:ext cx="8946037" cy="5835444"/>
          </a:xfrm>
        </p:spPr>
        <p:txBody>
          <a:bodyPr wrap="square">
            <a:spAutoFit/>
          </a:bodyPr>
          <a:lstStyle/>
          <a:p>
            <a:pPr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altLang="en-US" sz="3200" dirty="0"/>
              <a:t>Luke 9:62, </a:t>
            </a:r>
            <a:r>
              <a:rPr lang="en-US" altLang="en-US" sz="3200" i="1" dirty="0"/>
              <a:t>“</a:t>
            </a:r>
            <a:r>
              <a:rPr lang="en-US" altLang="en-US" sz="3200" i="1" dirty="0">
                <a:solidFill>
                  <a:srgbClr val="FFFF00"/>
                </a:solidFill>
              </a:rPr>
              <a:t>No man, having put his hand to the plow, and looking back, is fit for the kingdom of God</a:t>
            </a:r>
            <a:r>
              <a:rPr lang="en-US" altLang="en-US" sz="3200" i="1" dirty="0"/>
              <a:t>.”</a:t>
            </a:r>
          </a:p>
          <a:p>
            <a:pPr>
              <a:spcBef>
                <a:spcPts val="1200"/>
              </a:spcBef>
              <a:spcAft>
                <a:spcPts val="600"/>
              </a:spcAft>
              <a:buNone/>
            </a:pPr>
            <a:r>
              <a:rPr lang="en-US" altLang="en-US" sz="3200" dirty="0"/>
              <a:t>1 Corinthians 15:58, </a:t>
            </a:r>
            <a:r>
              <a:rPr lang="en-US" altLang="en-US" sz="3200" i="1" dirty="0"/>
              <a:t>“</a:t>
            </a:r>
            <a:r>
              <a:rPr lang="en-US" altLang="en-US" sz="3200" i="1" dirty="0">
                <a:solidFill>
                  <a:srgbClr val="FFFF00"/>
                </a:solidFill>
              </a:rPr>
              <a:t>Wherefore, my beloved brethren, be ye stedfast, unmoveable, always abounding in the work of the Lord, forasmuch as ye know that your labor is not vain in the Lord</a:t>
            </a:r>
            <a:r>
              <a:rPr lang="en-US" altLang="en-US" sz="3200" i="1" dirty="0"/>
              <a:t>.”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altLang="en-US" sz="3200" dirty="0"/>
              <a:t>“There is much to do, there’s work on every hand”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altLang="en-US" sz="3200" dirty="0"/>
              <a:t>Make it your ambition to make yourself </a:t>
            </a:r>
            <a:r>
              <a:rPr lang="en-US" altLang="en-US" sz="3200" i="1" dirty="0"/>
              <a:t>“</a:t>
            </a:r>
            <a:r>
              <a:rPr lang="en-US" altLang="en-US" sz="3200" i="1" dirty="0">
                <a:solidFill>
                  <a:srgbClr val="FFFF00"/>
                </a:solidFill>
              </a:rPr>
              <a:t>useful to the Master</a:t>
            </a:r>
            <a:r>
              <a:rPr lang="en-US" altLang="en-US" sz="3200" i="1" dirty="0"/>
              <a:t>”</a:t>
            </a:r>
            <a:r>
              <a:rPr lang="en-US" altLang="en-US" sz="3200" dirty="0"/>
              <a:t> NASV 2 Timothy 2:21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altLang="en-US" sz="3200" dirty="0"/>
              <a:t>The opposite of </a:t>
            </a:r>
            <a:r>
              <a:rPr lang="en-US" altLang="en-US" sz="3200" i="1" dirty="0"/>
              <a:t>“</a:t>
            </a:r>
            <a:r>
              <a:rPr lang="en-US" altLang="en-US" sz="3200" i="1" dirty="0">
                <a:solidFill>
                  <a:srgbClr val="FFFF00"/>
                </a:solidFill>
              </a:rPr>
              <a:t>flee</a:t>
            </a:r>
            <a:r>
              <a:rPr lang="en-US" altLang="en-US" sz="3200" i="1" dirty="0"/>
              <a:t>” </a:t>
            </a:r>
            <a:r>
              <a:rPr lang="en-US" altLang="en-US" sz="3200" dirty="0"/>
              <a:t>is </a:t>
            </a:r>
            <a:r>
              <a:rPr lang="en-US" altLang="en-US" sz="3200" i="1" dirty="0"/>
              <a:t>“</a:t>
            </a:r>
            <a:r>
              <a:rPr lang="en-US" altLang="en-US" sz="3200" i="1" dirty="0">
                <a:solidFill>
                  <a:srgbClr val="FFFF00"/>
                </a:solidFill>
              </a:rPr>
              <a:t>pursue</a:t>
            </a:r>
            <a:r>
              <a:rPr lang="en-US" altLang="en-US" sz="3200" i="1" dirty="0"/>
              <a:t>” </a:t>
            </a:r>
            <a:r>
              <a:rPr lang="en-US" altLang="en-US" sz="3200" dirty="0"/>
              <a:t>or </a:t>
            </a:r>
            <a:r>
              <a:rPr lang="en-US" altLang="en-US" sz="3200" i="1" dirty="0"/>
              <a:t>“</a:t>
            </a:r>
            <a:r>
              <a:rPr lang="en-US" altLang="en-US" sz="3200" i="1" dirty="0">
                <a:solidFill>
                  <a:srgbClr val="FFFF00"/>
                </a:solidFill>
              </a:rPr>
              <a:t>follow after</a:t>
            </a:r>
            <a:r>
              <a:rPr lang="en-US" altLang="en-US" sz="3200" i="1" dirty="0"/>
              <a:t>.”</a:t>
            </a:r>
            <a:r>
              <a:rPr lang="en-US" altLang="en-US" sz="3200" dirty="0"/>
              <a:t> 1 Timothy 6:11; 2 Timothy 2:22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6ED6923-2B33-4D7D-83B8-C99623CC0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77044"/>
            <a:ext cx="7886700" cy="701731"/>
          </a:xfrm>
        </p:spPr>
        <p:txBody>
          <a:bodyPr>
            <a:spAutoFit/>
          </a:bodyPr>
          <a:lstStyle/>
          <a:p>
            <a:pPr algn="r">
              <a:defRPr/>
            </a:pPr>
            <a:r>
              <a:rPr b="1" dirty="0">
                <a:solidFill>
                  <a:srgbClr val="FFFF00"/>
                </a:solidFill>
              </a:rPr>
              <a:t>Plan Your Escape Route</a:t>
            </a:r>
            <a:r>
              <a:rPr lang="en-US" b="1" dirty="0">
                <a:solidFill>
                  <a:srgbClr val="FFFF00"/>
                </a:solidFill>
              </a:rPr>
              <a:t>!</a:t>
            </a:r>
            <a:endParaRPr b="1" dirty="0">
              <a:solidFill>
                <a:srgbClr val="FFFF00"/>
              </a:solidFill>
            </a:endParaRPr>
          </a:p>
        </p:txBody>
      </p:sp>
      <p:sp>
        <p:nvSpPr>
          <p:cNvPr id="24578" name="Content Placeholder 1">
            <a:extLst>
              <a:ext uri="{FF2B5EF4-FFF2-40B4-BE49-F238E27FC236}">
                <a16:creationId xmlns:a16="http://schemas.microsoft.com/office/drawing/2014/main" id="{9A4D7D17-5563-4714-B767-C85FAA3431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841" y="1825625"/>
            <a:ext cx="8936611" cy="4909036"/>
          </a:xfrm>
        </p:spPr>
        <p:txBody>
          <a:bodyPr wrap="square">
            <a:spAutoFit/>
          </a:bodyPr>
          <a:lstStyle/>
          <a:p>
            <a:pPr>
              <a:buFont typeface="Wingdings 2" panose="05020102010507070707" pitchFamily="18" charset="2"/>
              <a:buNone/>
            </a:pPr>
            <a:r>
              <a:rPr lang="en-US" altLang="en-US" sz="3200" dirty="0"/>
              <a:t>Know where the way of escape is!</a:t>
            </a:r>
          </a:p>
          <a:p>
            <a:pPr>
              <a:buFont typeface="Wingdings 2" panose="05020102010507070707" pitchFamily="18" charset="2"/>
              <a:buNone/>
            </a:pPr>
            <a:r>
              <a:rPr lang="en-US" altLang="en-US" sz="3200" dirty="0"/>
              <a:t>1 Corinthians 10:13, </a:t>
            </a:r>
            <a:r>
              <a:rPr lang="en-US" altLang="en-US" sz="3200" i="1" dirty="0"/>
              <a:t>“</a:t>
            </a:r>
            <a:r>
              <a:rPr lang="en-US" altLang="en-US" sz="3200" i="1" dirty="0">
                <a:solidFill>
                  <a:srgbClr val="FFFF00"/>
                </a:solidFill>
              </a:rPr>
              <a:t>There hath no temptation taken you but such as man can bear: but God is faithful, who will not suffer you to be tempted above that ye are able; but will with the temptation make also the way of escape, that ye may be able to endure it</a:t>
            </a:r>
            <a:r>
              <a:rPr lang="en-US" altLang="en-US" sz="3200" i="1" dirty="0"/>
              <a:t>.”</a:t>
            </a:r>
          </a:p>
          <a:p>
            <a:pPr>
              <a:buFont typeface="Wingdings 2" panose="05020102010507070707" pitchFamily="18" charset="2"/>
              <a:buNone/>
            </a:pPr>
            <a:endParaRPr lang="en-US" altLang="en-US" sz="3200" dirty="0"/>
          </a:p>
          <a:p>
            <a:pPr>
              <a:buFont typeface="Wingdings 2" panose="05020102010507070707" pitchFamily="18" charset="2"/>
              <a:buNone/>
            </a:pPr>
            <a:r>
              <a:rPr lang="en-US" altLang="en-US" sz="3200" dirty="0"/>
              <a:t>Do we know what it means to “</a:t>
            </a:r>
            <a:r>
              <a:rPr lang="en-US" altLang="en-US" sz="3200" dirty="0">
                <a:solidFill>
                  <a:srgbClr val="FFFF00"/>
                </a:solidFill>
              </a:rPr>
              <a:t>flee</a:t>
            </a:r>
            <a:r>
              <a:rPr lang="en-US" altLang="en-US" sz="3200" dirty="0"/>
              <a:t>”?</a:t>
            </a:r>
            <a:br>
              <a:rPr lang="en-US" altLang="en-US" sz="3200" dirty="0"/>
            </a:br>
            <a:r>
              <a:rPr lang="en-US" altLang="en-US" sz="3200" dirty="0"/>
              <a:t>1 Timothy 6:11; 2 Timothy 2:22; 1 Corinthians 6:18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B4F9336-D49C-4B65-AAD9-499F12FFC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320647"/>
            <a:ext cx="8610600" cy="701731"/>
          </a:xfrm>
        </p:spPr>
        <p:txBody>
          <a:bodyPr>
            <a:spAutoFit/>
          </a:bodyPr>
          <a:lstStyle/>
          <a:p>
            <a:pPr algn="r">
              <a:defRPr/>
            </a:pPr>
            <a:r>
              <a:rPr lang="en-US" b="1" dirty="0"/>
              <a:t>Follow The Pattern For Success</a:t>
            </a:r>
            <a:endParaRPr b="1" dirty="0">
              <a:solidFill>
                <a:srgbClr val="FFFF00"/>
              </a:solidFill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1B3FE24-5B12-4700-A24F-C49DAC5FCB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358" y="2343149"/>
            <a:ext cx="8610600" cy="4350422"/>
          </a:xfrm>
        </p:spPr>
        <p:txBody>
          <a:bodyPr wrap="square">
            <a:spAutoFit/>
          </a:bodyPr>
          <a:lstStyle/>
          <a:p>
            <a:pPr marL="274320" indent="-274320" algn="ctr">
              <a:buNone/>
              <a:defRPr/>
            </a:pPr>
            <a:r>
              <a:rPr lang="en-US" sz="3900" b="1" u="sng" dirty="0">
                <a:solidFill>
                  <a:srgbClr val="FFFF00"/>
                </a:solidFill>
              </a:rPr>
              <a:t>The Blood Of The Lamb</a:t>
            </a:r>
          </a:p>
          <a:p>
            <a:pPr>
              <a:spcBef>
                <a:spcPts val="1200"/>
              </a:spcBef>
              <a:spcAft>
                <a:spcPts val="600"/>
              </a:spcAft>
              <a:defRPr/>
            </a:pPr>
            <a:r>
              <a:rPr lang="en-US" sz="3200" dirty="0"/>
              <a:t>We have no hope without – Hebrews 9:13-14, 22; 10:10-14</a:t>
            </a:r>
          </a:p>
          <a:p>
            <a:pPr>
              <a:spcBef>
                <a:spcPts val="1200"/>
              </a:spcBef>
              <a:spcAft>
                <a:spcPts val="600"/>
              </a:spcAft>
              <a:defRPr/>
            </a:pPr>
            <a:r>
              <a:rPr lang="en-US" sz="3200" dirty="0"/>
              <a:t>Satan seeks to keep those who have obeyed the gospel from continuing to access the blood of Christ. 1 John 1:7</a:t>
            </a:r>
          </a:p>
          <a:p>
            <a:pPr>
              <a:spcBef>
                <a:spcPts val="1200"/>
              </a:spcBef>
              <a:spcAft>
                <a:spcPts val="600"/>
              </a:spcAft>
              <a:defRPr/>
            </a:pPr>
            <a:r>
              <a:rPr lang="en-US" sz="3200" dirty="0">
                <a:solidFill>
                  <a:srgbClr val="FFFF00"/>
                </a:solidFill>
              </a:rPr>
              <a:t>What can Satan do to overcome the blood of the lamb?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1A8B582-8C8A-4F5F-95F8-1054ACE42CAE}"/>
              </a:ext>
            </a:extLst>
          </p:cNvPr>
          <p:cNvSpPr txBox="1"/>
          <p:nvPr/>
        </p:nvSpPr>
        <p:spPr>
          <a:xfrm>
            <a:off x="476250" y="1142820"/>
            <a:ext cx="84201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Revelation 12:11, </a:t>
            </a:r>
            <a:r>
              <a:rPr lang="en-US" sz="2400" i="1" dirty="0"/>
              <a:t>“</a:t>
            </a:r>
            <a:r>
              <a:rPr lang="en-US" sz="2400" i="1" dirty="0">
                <a:solidFill>
                  <a:srgbClr val="FFFF00"/>
                </a:solidFill>
              </a:rPr>
              <a:t>And they overcame him because of the blood of the Lamb, and because of the word of their testimony; and they loved not their life even unto death</a:t>
            </a:r>
            <a:r>
              <a:rPr lang="en-US" sz="2400" i="1" dirty="0"/>
              <a:t>.”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1413DBD-4924-4187-BF02-86B3E9FC5A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0" y="2114550"/>
            <a:ext cx="8572500" cy="4504823"/>
          </a:xfrm>
        </p:spPr>
        <p:txBody>
          <a:bodyPr>
            <a:spAutoFit/>
          </a:bodyPr>
          <a:lstStyle/>
          <a:p>
            <a:pPr marL="274320" indent="-274320" algn="ctr">
              <a:buNone/>
              <a:defRPr/>
            </a:pPr>
            <a:r>
              <a:rPr lang="en-US" sz="3600" b="1" u="sng" dirty="0">
                <a:solidFill>
                  <a:srgbClr val="FFFF00"/>
                </a:solidFill>
              </a:rPr>
              <a:t>The Word Of Their Testimony</a:t>
            </a:r>
          </a:p>
          <a:p>
            <a:pPr>
              <a:spcBef>
                <a:spcPts val="1200"/>
              </a:spcBef>
              <a:spcAft>
                <a:spcPts val="600"/>
              </a:spcAft>
              <a:defRPr/>
            </a:pPr>
            <a:r>
              <a:rPr lang="en-US" sz="3000" dirty="0"/>
              <a:t>The power is in the gospel in the hands of those who have the courage and conviction to speak it </a:t>
            </a:r>
            <a:r>
              <a:rPr lang="en-US" sz="3000" i="1" dirty="0"/>
              <a:t>“</a:t>
            </a:r>
            <a:r>
              <a:rPr lang="en-US" sz="3000" i="1" dirty="0">
                <a:solidFill>
                  <a:srgbClr val="FFFF00"/>
                </a:solidFill>
              </a:rPr>
              <a:t>in season and out of season</a:t>
            </a:r>
            <a:r>
              <a:rPr lang="en-US" sz="3000" i="1" dirty="0"/>
              <a:t>”</a:t>
            </a:r>
            <a:r>
              <a:rPr lang="en-US" sz="3000" dirty="0"/>
              <a:t> – Romans 1:16; </a:t>
            </a:r>
            <a:br>
              <a:rPr lang="en-US" sz="3000" dirty="0"/>
            </a:br>
            <a:r>
              <a:rPr lang="en-US" sz="3000" dirty="0"/>
              <a:t>2 Timothy 4:2</a:t>
            </a:r>
          </a:p>
          <a:p>
            <a:pPr>
              <a:spcBef>
                <a:spcPts val="1200"/>
              </a:spcBef>
              <a:spcAft>
                <a:spcPts val="600"/>
              </a:spcAft>
              <a:defRPr/>
            </a:pPr>
            <a:r>
              <a:rPr lang="en-US" sz="3000" dirty="0"/>
              <a:t>Only the “</a:t>
            </a:r>
            <a:r>
              <a:rPr lang="en-US" sz="3000" dirty="0">
                <a:solidFill>
                  <a:srgbClr val="FFFF00"/>
                </a:solidFill>
              </a:rPr>
              <a:t>whole counsel</a:t>
            </a:r>
            <a:r>
              <a:rPr lang="en-US" sz="3000" dirty="0"/>
              <a:t>” will do. Acts 20:27; Jeremiah 26:2.</a:t>
            </a:r>
          </a:p>
          <a:p>
            <a:pPr>
              <a:defRPr/>
            </a:pPr>
            <a:r>
              <a:rPr lang="en-US" sz="3000" dirty="0">
                <a:solidFill>
                  <a:srgbClr val="FFFF00"/>
                </a:solidFill>
              </a:rPr>
              <a:t>What can Satan do with men like that?</a:t>
            </a:r>
            <a:r>
              <a:rPr lang="en-US" sz="3000" dirty="0"/>
              <a:t> Acts 4:17-21; 5:25-29?</a:t>
            </a:r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DDB7E37D-5D05-4C2B-9758-BC20F11681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68247"/>
            <a:ext cx="8610600" cy="701731"/>
          </a:xfrm>
        </p:spPr>
        <p:txBody>
          <a:bodyPr>
            <a:spAutoFit/>
          </a:bodyPr>
          <a:lstStyle/>
          <a:p>
            <a:pPr algn="r">
              <a:defRPr/>
            </a:pPr>
            <a:r>
              <a:rPr lang="en-US" b="1" dirty="0"/>
              <a:t>Follow The Pattern For Success</a:t>
            </a:r>
            <a:endParaRPr b="1" dirty="0">
              <a:solidFill>
                <a:srgbClr val="FFFF0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4A6A20-F6EC-47C8-A1D5-A7A1FE76738F}"/>
              </a:ext>
            </a:extLst>
          </p:cNvPr>
          <p:cNvSpPr txBox="1"/>
          <p:nvPr/>
        </p:nvSpPr>
        <p:spPr>
          <a:xfrm>
            <a:off x="476250" y="752295"/>
            <a:ext cx="84201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Revelation 12:11, </a:t>
            </a:r>
            <a:r>
              <a:rPr lang="en-US" sz="2400" i="1" dirty="0"/>
              <a:t>“</a:t>
            </a:r>
            <a:r>
              <a:rPr lang="en-US" sz="2400" i="1" dirty="0">
                <a:solidFill>
                  <a:srgbClr val="FFFF00"/>
                </a:solidFill>
              </a:rPr>
              <a:t>And they overcame him because of the blood of the Lamb, and because of the word of their testimony; and they loved not their life even unto death</a:t>
            </a:r>
            <a:r>
              <a:rPr lang="en-US" sz="2400" i="1" dirty="0"/>
              <a:t>.”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091E4E5-AEA5-44DE-BCE1-9F299EFF98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335" y="2362200"/>
            <a:ext cx="8915400" cy="3191643"/>
          </a:xfrm>
        </p:spPr>
        <p:txBody>
          <a:bodyPr wrap="square">
            <a:spAutoFit/>
          </a:bodyPr>
          <a:lstStyle/>
          <a:p>
            <a:pPr marL="274320" indent="-274320" algn="ctr">
              <a:buNone/>
              <a:defRPr/>
            </a:pPr>
            <a:r>
              <a:rPr lang="en-US" sz="3600" b="1" u="sng" dirty="0">
                <a:solidFill>
                  <a:srgbClr val="FFFF00"/>
                </a:solidFill>
              </a:rPr>
              <a:t>They Did Not Love Their Life Even To Death</a:t>
            </a:r>
          </a:p>
          <a:p>
            <a:pPr>
              <a:spcBef>
                <a:spcPts val="1200"/>
              </a:spcBef>
              <a:spcAft>
                <a:spcPts val="600"/>
              </a:spcAft>
              <a:defRPr/>
            </a:pPr>
            <a:r>
              <a:rPr lang="en-US" sz="3200" dirty="0"/>
              <a:t>Victory is ours if we are faithful even to death. Revelation 2:10</a:t>
            </a:r>
          </a:p>
          <a:p>
            <a:pPr>
              <a:spcBef>
                <a:spcPts val="1200"/>
              </a:spcBef>
              <a:spcAft>
                <a:spcPts val="600"/>
              </a:spcAft>
              <a:defRPr/>
            </a:pPr>
            <a:r>
              <a:rPr lang="en-US" sz="3200" dirty="0">
                <a:solidFill>
                  <a:srgbClr val="FFFF00"/>
                </a:solidFill>
              </a:rPr>
              <a:t>What can Satan do with men who view this life as simply our preparation for our life to come?</a:t>
            </a:r>
            <a:br>
              <a:rPr lang="en-US" sz="3200" dirty="0">
                <a:solidFill>
                  <a:srgbClr val="FFFF00"/>
                </a:solidFill>
              </a:rPr>
            </a:br>
            <a:r>
              <a:rPr lang="en-US" sz="3200" dirty="0"/>
              <a:t>2 Corinthians 4:17; Romans 8:18; Philippians 1:21ff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4FBD228-CBEA-4BA5-8868-E1FD615DC1AF}"/>
              </a:ext>
            </a:extLst>
          </p:cNvPr>
          <p:cNvSpPr txBox="1"/>
          <p:nvPr/>
        </p:nvSpPr>
        <p:spPr>
          <a:xfrm>
            <a:off x="476250" y="752295"/>
            <a:ext cx="84201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Revelation 12:11, </a:t>
            </a:r>
            <a:r>
              <a:rPr lang="en-US" sz="2400" i="1" dirty="0"/>
              <a:t>“</a:t>
            </a:r>
            <a:r>
              <a:rPr lang="en-US" sz="2400" i="1" dirty="0">
                <a:solidFill>
                  <a:srgbClr val="FFFF00"/>
                </a:solidFill>
              </a:rPr>
              <a:t>And they overcame him because of the blood of the Lamb, and because of the word of their testimony; and they loved not their life even unto death</a:t>
            </a:r>
            <a:r>
              <a:rPr lang="en-US" sz="2400" i="1" dirty="0"/>
              <a:t>.”</a:t>
            </a:r>
          </a:p>
        </p:txBody>
      </p:sp>
      <p:sp>
        <p:nvSpPr>
          <p:cNvPr id="7" name="Title 2">
            <a:extLst>
              <a:ext uri="{FF2B5EF4-FFF2-40B4-BE49-F238E27FC236}">
                <a16:creationId xmlns:a16="http://schemas.microsoft.com/office/drawing/2014/main" id="{A24E9689-5574-4E8E-BED4-AA41FF48A7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168247"/>
            <a:ext cx="8610600" cy="701731"/>
          </a:xfrm>
        </p:spPr>
        <p:txBody>
          <a:bodyPr>
            <a:spAutoFit/>
          </a:bodyPr>
          <a:lstStyle/>
          <a:p>
            <a:pPr algn="r">
              <a:defRPr/>
            </a:pPr>
            <a:r>
              <a:rPr lang="en-US" b="1" dirty="0"/>
              <a:t>Follow The Pattern For Success</a:t>
            </a:r>
            <a:endParaRPr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66BDAC3-23D9-438C-B2CB-FEEED1CE0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82636"/>
            <a:ext cx="8229600" cy="1311128"/>
          </a:xfrm>
        </p:spPr>
        <p:txBody>
          <a:bodyPr>
            <a:spAutoFit/>
          </a:bodyPr>
          <a:lstStyle/>
          <a:p>
            <a:pPr>
              <a:defRPr/>
            </a:pPr>
            <a:r>
              <a:rPr dirty="0"/>
              <a:t>The Devil –</a:t>
            </a:r>
            <a:r>
              <a:rPr lang="en-US" dirty="0"/>
              <a:t> </a:t>
            </a:r>
            <a:r>
              <a:rPr lang="en-US" sz="4400" i="1" dirty="0"/>
              <a:t>Who is he?</a:t>
            </a:r>
            <a:br>
              <a:rPr lang="en-US" sz="3600" dirty="0"/>
            </a:br>
            <a:r>
              <a:rPr dirty="0"/>
              <a:t>Revelation 12:9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DC13464-D108-4FA3-88B3-7A5106B73B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524000"/>
            <a:ext cx="8686800" cy="3032625"/>
          </a:xfrm>
        </p:spPr>
        <p:txBody>
          <a:bodyPr>
            <a:spAutoFit/>
          </a:bodyPr>
          <a:lstStyle/>
          <a:p>
            <a:pPr marL="274320" indent="-274320">
              <a:buNone/>
              <a:defRPr/>
            </a:pPr>
            <a:r>
              <a:rPr lang="en-US" sz="3600" dirty="0">
                <a:solidFill>
                  <a:srgbClr val="FFFF00"/>
                </a:solidFill>
              </a:rPr>
              <a:t>“</a:t>
            </a:r>
            <a:r>
              <a:rPr lang="en-US" sz="3600" dirty="0" err="1">
                <a:solidFill>
                  <a:srgbClr val="FFFF00"/>
                </a:solidFill>
              </a:rPr>
              <a:t>Diablos</a:t>
            </a:r>
            <a:r>
              <a:rPr lang="en-US" sz="3600" dirty="0">
                <a:solidFill>
                  <a:srgbClr val="FFFF00"/>
                </a:solidFill>
              </a:rPr>
              <a:t>” – means slanderer or false accuser.</a:t>
            </a:r>
          </a:p>
          <a:p>
            <a:pPr marL="274320" indent="-274320">
              <a:buNone/>
              <a:defRPr/>
            </a:pPr>
            <a:endParaRPr lang="en-US" sz="1800" dirty="0"/>
          </a:p>
          <a:p>
            <a:pPr marL="274320" indent="-274320" algn="ctr">
              <a:buNone/>
              <a:defRPr/>
            </a:pPr>
            <a:r>
              <a:rPr lang="en-US" sz="3200" dirty="0"/>
              <a:t>Who does he accuse?</a:t>
            </a:r>
          </a:p>
          <a:p>
            <a:pPr marL="274320" indent="-274320">
              <a:buNone/>
              <a:defRPr/>
            </a:pPr>
            <a:endParaRPr lang="en-US" sz="1600" dirty="0"/>
          </a:p>
          <a:p>
            <a:pPr>
              <a:defRPr/>
            </a:pPr>
            <a:r>
              <a:rPr lang="en-US" sz="3200" dirty="0">
                <a:solidFill>
                  <a:srgbClr val="FFFF00"/>
                </a:solidFill>
              </a:rPr>
              <a:t>Man before God – Job 1:9-12, cf. Revelation 12:10</a:t>
            </a:r>
          </a:p>
          <a:p>
            <a:pPr>
              <a:defRPr/>
            </a:pPr>
            <a:r>
              <a:rPr lang="en-US" altLang="en-US" sz="3200" dirty="0">
                <a:solidFill>
                  <a:srgbClr val="FFFF00"/>
                </a:solidFill>
              </a:rPr>
              <a:t>God before man. Genesis 3:5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936C953-B65C-468F-B3D7-5E5E34CFA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pPr>
              <a:defRPr/>
            </a:pPr>
            <a:r>
              <a:rPr lang="en-US" dirty="0"/>
              <a:t>The Devil – </a:t>
            </a:r>
            <a:r>
              <a:rPr lang="en-US" sz="4400" i="1" dirty="0"/>
              <a:t>Who is he?</a:t>
            </a:r>
            <a:br>
              <a:rPr lang="en-US" sz="4400" i="1" dirty="0"/>
            </a:br>
            <a:r>
              <a:rPr b="1" dirty="0">
                <a:solidFill>
                  <a:srgbClr val="FFFF00"/>
                </a:solidFill>
              </a:rPr>
              <a:t>Our Adversary – 1 Peter 5:8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BA2AE33-5AC5-4632-9EB7-7E9793C2DE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407360"/>
          </a:xfrm>
        </p:spPr>
        <p:txBody>
          <a:bodyPr>
            <a:spAutoFit/>
          </a:bodyPr>
          <a:lstStyle/>
          <a:p>
            <a:pPr>
              <a:defRPr/>
            </a:pPr>
            <a:r>
              <a:rPr lang="en-US" sz="3200" dirty="0"/>
              <a:t>An opponent or enemy in a legal proceeding.</a:t>
            </a:r>
          </a:p>
          <a:p>
            <a:pPr marL="0" indent="0">
              <a:buNone/>
              <a:defRPr/>
            </a:pPr>
            <a:endParaRPr lang="en-US" sz="3200" dirty="0"/>
          </a:p>
          <a:p>
            <a:pPr>
              <a:defRPr/>
            </a:pPr>
            <a:r>
              <a:rPr lang="en-US" sz="3200" dirty="0"/>
              <a:t>He “</a:t>
            </a:r>
            <a:r>
              <a:rPr lang="en-US" sz="3200" b="1" dirty="0">
                <a:solidFill>
                  <a:srgbClr val="FFFF00"/>
                </a:solidFill>
              </a:rPr>
              <a:t>prowls about</a:t>
            </a:r>
            <a:r>
              <a:rPr lang="en-US" sz="3200" dirty="0"/>
              <a:t>” as a lion.</a:t>
            </a:r>
          </a:p>
          <a:p>
            <a:pPr marL="0" indent="0">
              <a:buNone/>
              <a:defRPr/>
            </a:pPr>
            <a:endParaRPr lang="en-US" sz="3200" dirty="0"/>
          </a:p>
          <a:p>
            <a:pPr>
              <a:defRPr/>
            </a:pPr>
            <a:r>
              <a:rPr lang="en-US" sz="3200" dirty="0"/>
              <a:t>Seeking to “</a:t>
            </a:r>
            <a:r>
              <a:rPr lang="en-US" sz="3200" b="1" dirty="0">
                <a:solidFill>
                  <a:srgbClr val="FFFF00"/>
                </a:solidFill>
              </a:rPr>
              <a:t>devour</a:t>
            </a:r>
            <a:r>
              <a:rPr lang="en-US" sz="3200" dirty="0"/>
              <a:t>”.</a:t>
            </a:r>
          </a:p>
          <a:p>
            <a:pPr marL="0" indent="0">
              <a:buNone/>
              <a:defRPr/>
            </a:pPr>
            <a:endParaRPr lang="en-US" sz="3200" b="1" dirty="0">
              <a:solidFill>
                <a:srgbClr val="FFFF00"/>
              </a:solidFill>
            </a:endParaRPr>
          </a:p>
          <a:p>
            <a:pPr>
              <a:defRPr/>
            </a:pPr>
            <a:r>
              <a:rPr lang="en-US" sz="3200" dirty="0">
                <a:solidFill>
                  <a:schemeClr val="tx1">
                    <a:lumMod val="95000"/>
                  </a:schemeClr>
                </a:solidFill>
              </a:rPr>
              <a:t>Don’t be ignorant, he schemes and plans.</a:t>
            </a:r>
            <a:br>
              <a:rPr lang="en-US" sz="3200" dirty="0">
                <a:solidFill>
                  <a:schemeClr val="tx1">
                    <a:lumMod val="95000"/>
                  </a:schemeClr>
                </a:solidFill>
              </a:rPr>
            </a:br>
            <a:r>
              <a:rPr lang="en-US" sz="3200" dirty="0">
                <a:solidFill>
                  <a:schemeClr val="tx1">
                    <a:lumMod val="95000"/>
                  </a:schemeClr>
                </a:solidFill>
              </a:rPr>
              <a:t>2 Corinthians 2:11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83B421A-39A2-4A2D-8E8B-3B1EBBE371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pPr>
              <a:defRPr/>
            </a:pPr>
            <a:r>
              <a:rPr lang="en-US" dirty="0"/>
              <a:t>The Devil – </a:t>
            </a:r>
            <a:r>
              <a:rPr lang="en-US" sz="4400" i="1" dirty="0"/>
              <a:t>Who is he?</a:t>
            </a:r>
            <a:br>
              <a:rPr lang="en-US" sz="4400" i="1" dirty="0"/>
            </a:br>
            <a:r>
              <a:rPr b="1" dirty="0">
                <a:solidFill>
                  <a:srgbClr val="FFFF00"/>
                </a:solidFill>
              </a:rPr>
              <a:t>The father of lies – John 8:44</a:t>
            </a:r>
          </a:p>
        </p:txBody>
      </p:sp>
      <p:sp>
        <p:nvSpPr>
          <p:cNvPr id="12290" name="Content Placeholder 1">
            <a:extLst>
              <a:ext uri="{FF2B5EF4-FFF2-40B4-BE49-F238E27FC236}">
                <a16:creationId xmlns:a16="http://schemas.microsoft.com/office/drawing/2014/main" id="{514DEC7D-6C3C-4212-A4B5-08BF2CAF69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264483"/>
          </a:xfrm>
        </p:spPr>
        <p:txBody>
          <a:bodyPr>
            <a:spAutoFit/>
          </a:bodyPr>
          <a:lstStyle/>
          <a:p>
            <a:pPr>
              <a:buFont typeface="Wingdings 2" panose="05020102010507070707" pitchFamily="18" charset="2"/>
              <a:buNone/>
            </a:pPr>
            <a:r>
              <a:rPr lang="en-US" altLang="en-US" sz="3200" i="1" dirty="0">
                <a:solidFill>
                  <a:srgbClr val="FFFF00"/>
                </a:solidFill>
              </a:rPr>
              <a:t>“There is no truth in him”</a:t>
            </a:r>
          </a:p>
          <a:p>
            <a:pPr>
              <a:buFont typeface="Wingdings 2" panose="05020102010507070707" pitchFamily="18" charset="2"/>
              <a:buNone/>
            </a:pPr>
            <a:endParaRPr lang="en-US" altLang="en-US" sz="3200" dirty="0"/>
          </a:p>
          <a:p>
            <a:r>
              <a:rPr lang="en-US" altLang="en-US" sz="3200" dirty="0"/>
              <a:t>It is his </a:t>
            </a:r>
            <a:r>
              <a:rPr lang="en-US" altLang="en-US" sz="3200" dirty="0">
                <a:solidFill>
                  <a:srgbClr val="FFFF00"/>
                </a:solidFill>
              </a:rPr>
              <a:t>“nature”</a:t>
            </a:r>
            <a:r>
              <a:rPr lang="en-US" altLang="en-US" sz="3200" dirty="0"/>
              <a:t> to lie and deceive.</a:t>
            </a:r>
          </a:p>
          <a:p>
            <a:pPr>
              <a:buFont typeface="Wingdings 2" panose="05020102010507070707" pitchFamily="18" charset="2"/>
              <a:buNone/>
            </a:pPr>
            <a:endParaRPr lang="en-US" altLang="en-US" sz="3200" dirty="0"/>
          </a:p>
          <a:p>
            <a:r>
              <a:rPr lang="en-US" altLang="en-US" sz="3200" dirty="0"/>
              <a:t>His servants are no different.</a:t>
            </a:r>
            <a:br>
              <a:rPr lang="en-US" altLang="en-US" sz="3200" dirty="0"/>
            </a:br>
            <a:r>
              <a:rPr lang="en-US" altLang="en-US" sz="3200" dirty="0"/>
              <a:t> 2 Corinthians 11:13-15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1E0177C6-7243-4D3D-9A92-65B99DF78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spAutoFit/>
          </a:bodyPr>
          <a:lstStyle/>
          <a:p>
            <a:pPr>
              <a:defRPr/>
            </a:pPr>
            <a:r>
              <a:rPr lang="en-US" dirty="0"/>
              <a:t>The Devil – </a:t>
            </a:r>
            <a:r>
              <a:rPr lang="en-US" sz="4400" i="1" dirty="0"/>
              <a:t>Who is he?</a:t>
            </a:r>
            <a:br>
              <a:rPr lang="en-US" sz="4400" i="1" dirty="0"/>
            </a:br>
            <a:r>
              <a:rPr b="1" dirty="0">
                <a:solidFill>
                  <a:srgbClr val="FFFF00"/>
                </a:solidFill>
              </a:rPr>
              <a:t>The Destroyer – Rev</a:t>
            </a:r>
            <a:r>
              <a:rPr lang="en-US" b="1" dirty="0">
                <a:solidFill>
                  <a:srgbClr val="FFFF00"/>
                </a:solidFill>
              </a:rPr>
              <a:t>elation</a:t>
            </a:r>
            <a:r>
              <a:rPr b="1" dirty="0">
                <a:solidFill>
                  <a:srgbClr val="FFFF00"/>
                </a:solidFill>
              </a:rPr>
              <a:t> 9:11</a:t>
            </a:r>
          </a:p>
        </p:txBody>
      </p:sp>
      <p:sp>
        <p:nvSpPr>
          <p:cNvPr id="13314" name="Content Placeholder 1">
            <a:extLst>
              <a:ext uri="{FF2B5EF4-FFF2-40B4-BE49-F238E27FC236}">
                <a16:creationId xmlns:a16="http://schemas.microsoft.com/office/drawing/2014/main" id="{5502FE10-1C4B-4499-88A5-6E27991CC7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2121606"/>
          </a:xfrm>
        </p:spPr>
        <p:txBody>
          <a:bodyPr>
            <a:spAutoFit/>
          </a:bodyPr>
          <a:lstStyle/>
          <a:p>
            <a:r>
              <a:rPr lang="en-US" altLang="en-US" sz="3200" dirty="0"/>
              <a:t>Accomplished through what are called </a:t>
            </a:r>
            <a:r>
              <a:rPr lang="en-US" altLang="en-US" sz="3200" i="1" dirty="0"/>
              <a:t>“</a:t>
            </a:r>
            <a:r>
              <a:rPr lang="en-US" altLang="en-US" sz="3200" i="1" dirty="0">
                <a:solidFill>
                  <a:srgbClr val="FFFF00"/>
                </a:solidFill>
              </a:rPr>
              <a:t>destructive heresies</a:t>
            </a:r>
            <a:r>
              <a:rPr lang="en-US" altLang="en-US" sz="3200" i="1" dirty="0"/>
              <a:t>” </a:t>
            </a:r>
            <a:r>
              <a:rPr lang="en-US" altLang="en-US" sz="3200" dirty="0"/>
              <a:t>– 2 Peter 2:1-3</a:t>
            </a:r>
          </a:p>
          <a:p>
            <a:pPr marL="0" indent="0">
              <a:buNone/>
            </a:pPr>
            <a:endParaRPr lang="en-US" altLang="en-US" sz="3200" dirty="0"/>
          </a:p>
          <a:p>
            <a:pPr>
              <a:buFont typeface="Wingdings 2" panose="05020102010507070707" pitchFamily="18" charset="2"/>
              <a:buNone/>
            </a:pPr>
            <a:r>
              <a:rPr lang="en-US" altLang="en-US" sz="3200" dirty="0"/>
              <a:t>NOTE: Galatians 1:6-8; 2:5; cf. Acts 15:24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622B3D3-7ADA-435A-8625-B15C5CFD7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269" y="386196"/>
            <a:ext cx="8983743" cy="1283428"/>
          </a:xfrm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4300" dirty="0"/>
              <a:t>The Devil – </a:t>
            </a:r>
            <a:r>
              <a:rPr lang="en-US" sz="4300" i="1" dirty="0"/>
              <a:t>Who is he?</a:t>
            </a:r>
            <a:br>
              <a:rPr lang="en-US" sz="4300" i="1" dirty="0"/>
            </a:br>
            <a:r>
              <a:rPr sz="4300" b="1" dirty="0">
                <a:solidFill>
                  <a:srgbClr val="FFFF00"/>
                </a:solidFill>
              </a:rPr>
              <a:t>The god of this world – 2 Cor</a:t>
            </a:r>
            <a:r>
              <a:rPr lang="en-US" sz="4300" b="1" dirty="0">
                <a:solidFill>
                  <a:srgbClr val="FFFF00"/>
                </a:solidFill>
              </a:rPr>
              <a:t>inthians</a:t>
            </a:r>
            <a:r>
              <a:rPr sz="4300" b="1" dirty="0">
                <a:solidFill>
                  <a:srgbClr val="FFFF00"/>
                </a:solidFill>
              </a:rPr>
              <a:t> 4:4</a:t>
            </a:r>
          </a:p>
        </p:txBody>
      </p:sp>
      <p:sp>
        <p:nvSpPr>
          <p:cNvPr id="14338" name="Content Placeholder 1">
            <a:extLst>
              <a:ext uri="{FF2B5EF4-FFF2-40B4-BE49-F238E27FC236}">
                <a16:creationId xmlns:a16="http://schemas.microsoft.com/office/drawing/2014/main" id="{EC2F52AB-5523-4863-8786-A7AC894793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4825" y="1838325"/>
            <a:ext cx="7239000" cy="4150880"/>
          </a:xfrm>
        </p:spPr>
        <p:txBody>
          <a:bodyPr>
            <a:spAutoFit/>
          </a:bodyPr>
          <a:lstStyle/>
          <a:p>
            <a:r>
              <a:rPr lang="en-US" altLang="en-US" sz="3200" dirty="0"/>
              <a:t>Satan uses what is at his disposal.</a:t>
            </a:r>
          </a:p>
          <a:p>
            <a:pPr>
              <a:buFont typeface="Wingdings 2" panose="05020102010507070707" pitchFamily="18" charset="2"/>
              <a:buNone/>
            </a:pPr>
            <a:endParaRPr lang="en-US" altLang="en-US" sz="3200" dirty="0"/>
          </a:p>
          <a:p>
            <a:r>
              <a:rPr lang="en-US" altLang="en-US" sz="3200" dirty="0"/>
              <a:t>The reasons for Colossians 3:1-2 and</a:t>
            </a:r>
            <a:br>
              <a:rPr lang="en-US" altLang="en-US" sz="3200" dirty="0"/>
            </a:br>
            <a:r>
              <a:rPr lang="en-US" altLang="en-US" sz="3200" dirty="0"/>
              <a:t>1 John 2:15-17</a:t>
            </a:r>
          </a:p>
          <a:p>
            <a:pPr marL="0" indent="0">
              <a:buNone/>
            </a:pPr>
            <a:endParaRPr lang="en-US" altLang="en-US" sz="3200" dirty="0"/>
          </a:p>
          <a:p>
            <a:r>
              <a:rPr lang="en-US" altLang="en-US" sz="3200" dirty="0"/>
              <a:t>He’s a scheming, lying, destroying spiritual being that we must reckon with every day.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1">
            <a:extLst>
              <a:ext uri="{FF2B5EF4-FFF2-40B4-BE49-F238E27FC236}">
                <a16:creationId xmlns:a16="http://schemas.microsoft.com/office/drawing/2014/main" id="{409C8DBE-8B4F-417C-BB68-F2BC19AA0C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1439368"/>
          </a:xfrm>
        </p:spPr>
        <p:txBody>
          <a:bodyPr>
            <a:spAutoFit/>
          </a:bodyPr>
          <a:lstStyle/>
          <a:p>
            <a:pPr algn="ctr">
              <a:buFont typeface="Wingdings 2" panose="05020102010507070707" pitchFamily="18" charset="2"/>
              <a:buNone/>
            </a:pPr>
            <a:r>
              <a:rPr lang="en-US" altLang="en-US" sz="4400" dirty="0">
                <a:solidFill>
                  <a:srgbClr val="FFFF00"/>
                </a:solidFill>
              </a:rPr>
              <a:t>How do we overcome Satan?</a:t>
            </a:r>
          </a:p>
          <a:p>
            <a:pPr algn="ctr">
              <a:buFont typeface="Wingdings 2" panose="05020102010507070707" pitchFamily="18" charset="2"/>
              <a:buNone/>
            </a:pPr>
            <a:r>
              <a:rPr lang="en-US" altLang="en-US" sz="4400" dirty="0">
                <a:solidFill>
                  <a:srgbClr val="FFFF00"/>
                </a:solidFill>
              </a:rPr>
              <a:t>How can we stand victorious?</a:t>
            </a:r>
          </a:p>
        </p:txBody>
      </p:sp>
      <p:pic>
        <p:nvPicPr>
          <p:cNvPr id="2058" name="Picture 10" descr="http://www.jeffsconsultancy.com/custom/Business_Victory-1.jpg">
            <a:extLst>
              <a:ext uri="{FF2B5EF4-FFF2-40B4-BE49-F238E27FC236}">
                <a16:creationId xmlns:a16="http://schemas.microsoft.com/office/drawing/2014/main" id="{2D343E4B-BF71-4220-B20B-2F5B8895B2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2362200"/>
            <a:ext cx="4133850" cy="413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9BE3720-C8C4-4FCC-AE87-6A05C6CE17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96834"/>
            <a:ext cx="8229600" cy="701731"/>
          </a:xfrm>
        </p:spPr>
        <p:txBody>
          <a:bodyPr>
            <a:spAutoFit/>
          </a:bodyPr>
          <a:lstStyle/>
          <a:p>
            <a:pPr algn="r">
              <a:defRPr/>
            </a:pPr>
            <a:r>
              <a:rPr b="1" dirty="0">
                <a:solidFill>
                  <a:srgbClr val="FFFF00"/>
                </a:solidFill>
              </a:rPr>
              <a:t>Resist The Enemy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B3AD849-05C7-4E3D-8E52-EAD9CF3B70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268" y="785563"/>
            <a:ext cx="8955463" cy="6034985"/>
          </a:xfrm>
        </p:spPr>
        <p:txBody>
          <a:bodyPr wrap="square">
            <a:spAutoFit/>
          </a:bodyPr>
          <a:lstStyle/>
          <a:p>
            <a:pPr marL="274320" indent="-274320">
              <a:buNone/>
              <a:defRPr/>
            </a:pPr>
            <a:r>
              <a:rPr lang="en-US" sz="3500" dirty="0"/>
              <a:t>It is a …</a:t>
            </a:r>
          </a:p>
          <a:p>
            <a:pPr marL="1234440" lvl="2" indent="-457200">
              <a:buClr>
                <a:schemeClr val="accent2">
                  <a:shade val="50000"/>
                </a:schemeClr>
              </a:buClr>
              <a:defRPr/>
            </a:pPr>
            <a:r>
              <a:rPr lang="en-US" sz="3200" dirty="0"/>
              <a:t>Fight – 1 Timothy 6:12</a:t>
            </a:r>
            <a:endParaRPr lang="en-US" dirty="0"/>
          </a:p>
          <a:p>
            <a:pPr marL="1234440" lvl="2" indent="-457200">
              <a:buClr>
                <a:schemeClr val="accent2">
                  <a:shade val="50000"/>
                </a:schemeClr>
              </a:buClr>
              <a:defRPr/>
            </a:pPr>
            <a:r>
              <a:rPr lang="en-US" sz="3200" dirty="0"/>
              <a:t>Struggle – </a:t>
            </a:r>
            <a:r>
              <a:rPr lang="en-US" sz="2700" dirty="0"/>
              <a:t>(wrestle, </a:t>
            </a:r>
            <a:r>
              <a:rPr lang="en-US" sz="1700" dirty="0"/>
              <a:t>KJV</a:t>
            </a:r>
            <a:r>
              <a:rPr lang="en-US" sz="2700" dirty="0"/>
              <a:t>) –</a:t>
            </a:r>
            <a:r>
              <a:rPr lang="en-US" dirty="0"/>
              <a:t> </a:t>
            </a:r>
            <a:r>
              <a:rPr lang="en-US" sz="3200" dirty="0"/>
              <a:t>Ephesians 6:12</a:t>
            </a:r>
          </a:p>
          <a:p>
            <a:pPr marL="1234440" lvl="2" indent="-457200">
              <a:buClr>
                <a:schemeClr val="accent2">
                  <a:shade val="50000"/>
                </a:schemeClr>
              </a:buClr>
              <a:defRPr/>
            </a:pPr>
            <a:r>
              <a:rPr lang="en-US" sz="3200" dirty="0"/>
              <a:t>War – Revelation 13:4; 2 Corinthians 10:3-4</a:t>
            </a:r>
            <a:endParaRPr lang="en-US" sz="2800" dirty="0"/>
          </a:p>
          <a:p>
            <a:pPr marL="1005840" lvl="2">
              <a:buClr>
                <a:schemeClr val="accent2">
                  <a:shade val="50000"/>
                </a:schemeClr>
              </a:buClr>
              <a:buNone/>
              <a:defRPr/>
            </a:pPr>
            <a:endParaRPr lang="en-US" sz="1600" dirty="0"/>
          </a:p>
          <a:p>
            <a:pPr>
              <a:defRPr/>
            </a:pPr>
            <a:r>
              <a:rPr lang="en-US" sz="3200" dirty="0"/>
              <a:t>Be engaged in the battle!</a:t>
            </a:r>
          </a:p>
          <a:p>
            <a:pPr>
              <a:defRPr/>
            </a:pPr>
            <a:r>
              <a:rPr lang="en-US" sz="3200" dirty="0"/>
              <a:t>Command is to </a:t>
            </a:r>
            <a:r>
              <a:rPr lang="en-US" sz="3200" i="1" dirty="0"/>
              <a:t>“</a:t>
            </a:r>
            <a:r>
              <a:rPr lang="en-US" sz="3200" i="1" dirty="0">
                <a:solidFill>
                  <a:srgbClr val="FFFF00"/>
                </a:solidFill>
              </a:rPr>
              <a:t>resist the devil</a:t>
            </a:r>
            <a:r>
              <a:rPr lang="en-US" sz="3200" i="1" dirty="0"/>
              <a:t>” – </a:t>
            </a:r>
            <a:r>
              <a:rPr lang="en-US" sz="3200" dirty="0"/>
              <a:t>Ephesians 6:13; James 4:7; 1 Peter 5:9</a:t>
            </a:r>
          </a:p>
          <a:p>
            <a:pPr marL="274320" indent="-274320">
              <a:buNone/>
              <a:defRPr/>
            </a:pPr>
            <a:endParaRPr lang="en-US" sz="3200" dirty="0"/>
          </a:p>
          <a:p>
            <a:pPr>
              <a:defRPr/>
            </a:pPr>
            <a:r>
              <a:rPr lang="en-US" sz="3200" dirty="0"/>
              <a:t>Are we equipped? Ephesians 6:11-18</a:t>
            </a:r>
          </a:p>
          <a:p>
            <a:pPr marL="274320" indent="-274320">
              <a:buNone/>
              <a:defRPr/>
            </a:pPr>
            <a:endParaRPr lang="en-US" sz="1600" i="1" dirty="0"/>
          </a:p>
          <a:p>
            <a:pPr marL="274320" indent="-274320">
              <a:buNone/>
              <a:defRPr/>
            </a:pPr>
            <a:r>
              <a:rPr lang="en-US" sz="3200" i="1" dirty="0"/>
              <a:t>“</a:t>
            </a:r>
            <a:r>
              <a:rPr lang="en-US" sz="3200" i="1" dirty="0">
                <a:solidFill>
                  <a:srgbClr val="FFFF00"/>
                </a:solidFill>
              </a:rPr>
              <a:t>He will flee from you</a:t>
            </a:r>
            <a:r>
              <a:rPr lang="en-US" sz="3200" i="1" dirty="0"/>
              <a:t>”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9CAEF87-7CDE-45DA-A89E-5A0717873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77044"/>
            <a:ext cx="7886700" cy="701731"/>
          </a:xfrm>
        </p:spPr>
        <p:txBody>
          <a:bodyPr>
            <a:spAutoFit/>
          </a:bodyPr>
          <a:lstStyle/>
          <a:p>
            <a:pPr algn="r">
              <a:defRPr/>
            </a:pPr>
            <a:r>
              <a:rPr lang="en-US" b="1" dirty="0">
                <a:solidFill>
                  <a:srgbClr val="FFFF00"/>
                </a:solidFill>
              </a:rPr>
              <a:t>Plan To Be Victorious!</a:t>
            </a:r>
          </a:p>
        </p:txBody>
      </p:sp>
      <p:sp>
        <p:nvSpPr>
          <p:cNvPr id="18434" name="Content Placeholder 1">
            <a:extLst>
              <a:ext uri="{FF2B5EF4-FFF2-40B4-BE49-F238E27FC236}">
                <a16:creationId xmlns:a16="http://schemas.microsoft.com/office/drawing/2014/main" id="{743847C5-7013-46B0-A13C-B69D147E9D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891596"/>
          </a:xfrm>
        </p:spPr>
        <p:txBody>
          <a:bodyPr>
            <a:spAutoFit/>
          </a:bodyPr>
          <a:lstStyle/>
          <a:p>
            <a:pPr>
              <a:buFont typeface="Wingdings 2" panose="05020102010507070707" pitchFamily="18" charset="2"/>
              <a:buNone/>
            </a:pPr>
            <a:r>
              <a:rPr lang="en-US" altLang="en-US" sz="3600" i="1" dirty="0"/>
              <a:t>“Nay, in all these things we are </a:t>
            </a:r>
            <a:r>
              <a:rPr lang="en-US" altLang="en-US" sz="3600" i="1" dirty="0">
                <a:solidFill>
                  <a:srgbClr val="FFFF00"/>
                </a:solidFill>
              </a:rPr>
              <a:t>more than conquerors</a:t>
            </a:r>
            <a:r>
              <a:rPr lang="en-US" altLang="en-US" sz="3600" i="1" dirty="0"/>
              <a:t> through him that loved us.”</a:t>
            </a:r>
            <a:r>
              <a:rPr lang="en-US" altLang="en-US" sz="3600" dirty="0"/>
              <a:t> Romans 8:37 </a:t>
            </a:r>
            <a:r>
              <a:rPr lang="en-US" altLang="en-US" sz="3200" dirty="0"/>
              <a:t>(cf. 1 Corinthians 15:57)</a:t>
            </a:r>
            <a:endParaRPr lang="en-US" altLang="en-US" dirty="0"/>
          </a:p>
          <a:p>
            <a:pPr>
              <a:buFont typeface="Wingdings 2" panose="05020102010507070707" pitchFamily="18" charset="2"/>
              <a:buNone/>
            </a:pPr>
            <a:endParaRPr lang="en-US" altLang="en-US" dirty="0"/>
          </a:p>
          <a:p>
            <a:pPr>
              <a:buFont typeface="Wingdings 2" panose="05020102010507070707" pitchFamily="18" charset="2"/>
              <a:buNone/>
            </a:pPr>
            <a:r>
              <a:rPr lang="en-US" altLang="en-US" sz="3200" b="1" dirty="0"/>
              <a:t>Do we believe? </a:t>
            </a:r>
            <a:r>
              <a:rPr lang="en-US" altLang="en-US" sz="3200" i="1" dirty="0"/>
              <a:t>“For whatsoever is begotten of God </a:t>
            </a:r>
            <a:r>
              <a:rPr lang="en-US" altLang="en-US" sz="3200" i="1" dirty="0">
                <a:solidFill>
                  <a:srgbClr val="FFFF00"/>
                </a:solidFill>
              </a:rPr>
              <a:t>overcometh the world</a:t>
            </a:r>
            <a:r>
              <a:rPr lang="en-US" altLang="en-US" sz="3200" i="1" dirty="0"/>
              <a:t>: and this is the victory that </a:t>
            </a:r>
            <a:r>
              <a:rPr lang="en-US" altLang="en-US" sz="3200" i="1" dirty="0">
                <a:solidFill>
                  <a:srgbClr val="FFFF00"/>
                </a:solidFill>
              </a:rPr>
              <a:t>hath overcome the world</a:t>
            </a:r>
            <a:r>
              <a:rPr lang="en-US" altLang="en-US" sz="3200" i="1" dirty="0"/>
              <a:t>, (even) our faith. And who is he that </a:t>
            </a:r>
            <a:r>
              <a:rPr lang="en-US" altLang="en-US" sz="3200" i="1" dirty="0">
                <a:solidFill>
                  <a:srgbClr val="FFFF00"/>
                </a:solidFill>
              </a:rPr>
              <a:t>overcometh the world</a:t>
            </a:r>
            <a:r>
              <a:rPr lang="en-US" altLang="en-US" sz="3200" i="1" dirty="0"/>
              <a:t>, but he that believeth that Jesus is the Son of God?”</a:t>
            </a:r>
            <a:r>
              <a:rPr lang="en-US" altLang="en-US" sz="3200" dirty="0"/>
              <a:t> 1 John 5:4-5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heme4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4" id="{99C12949-1A7A-49A1-BD6C-17D23740E918}" vid="{F4747419-8DBD-46FB-8F69-DCE54C9EDB1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193</TotalTime>
  <Words>1163</Words>
  <Application>Microsoft Office PowerPoint</Application>
  <PresentationFormat>On-screen Show (4:3)</PresentationFormat>
  <Paragraphs>108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Calibri</vt:lpstr>
      <vt:lpstr>Calibri Light</vt:lpstr>
      <vt:lpstr>Wingdings 2</vt:lpstr>
      <vt:lpstr>Theme4</vt:lpstr>
      <vt:lpstr>Overcoming Satan</vt:lpstr>
      <vt:lpstr>The Devil – Who is he? Revelation 12:9</vt:lpstr>
      <vt:lpstr>The Devil – Who is he? Our Adversary – 1 Peter 5:8</vt:lpstr>
      <vt:lpstr>The Devil – Who is he? The father of lies – John 8:44</vt:lpstr>
      <vt:lpstr>The Devil – Who is he? The Destroyer – Revelation 9:11</vt:lpstr>
      <vt:lpstr>The Devil – Who is he? The god of this world – 2 Corinthians 4:4</vt:lpstr>
      <vt:lpstr>PowerPoint Presentation</vt:lpstr>
      <vt:lpstr>Resist The Enemy</vt:lpstr>
      <vt:lpstr>Plan To Be Victorious!</vt:lpstr>
      <vt:lpstr>Stay Out Of Harm’s Way!</vt:lpstr>
      <vt:lpstr>Thinking Clearly!</vt:lpstr>
      <vt:lpstr>God’s Word Works!</vt:lpstr>
      <vt:lpstr>Did You Think To Pray?</vt:lpstr>
      <vt:lpstr>Put Your Hand To The Plow!</vt:lpstr>
      <vt:lpstr>Plan Your Escape Route!</vt:lpstr>
      <vt:lpstr>Follow The Pattern For Success</vt:lpstr>
      <vt:lpstr>Follow The Pattern For Success</vt:lpstr>
      <vt:lpstr>Follow The Pattern For Success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Overcoming Satan (5)</dc:title>
  <dc:creator>Micky Galloway</dc:creator>
  <dc:description>Once by Chris Simmons and three times by James Hicks.</dc:description>
  <cp:lastModifiedBy>Richard Lidh</cp:lastModifiedBy>
  <cp:revision>11</cp:revision>
  <cp:lastPrinted>2022-01-09T01:32:13Z</cp:lastPrinted>
  <dcterms:created xsi:type="dcterms:W3CDTF">2022-01-08T20:38:08Z</dcterms:created>
  <dcterms:modified xsi:type="dcterms:W3CDTF">2022-01-09T01:32:31Z</dcterms:modified>
</cp:coreProperties>
</file>